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5"/>
  </p:notesMasterIdLst>
  <p:sldIdLst>
    <p:sldId id="256" r:id="rId5"/>
    <p:sldId id="308" r:id="rId6"/>
    <p:sldId id="309" r:id="rId7"/>
    <p:sldId id="316" r:id="rId8"/>
    <p:sldId id="311" r:id="rId9"/>
    <p:sldId id="315" r:id="rId10"/>
    <p:sldId id="310" r:id="rId11"/>
    <p:sldId id="312" r:id="rId12"/>
    <p:sldId id="288" r:id="rId13"/>
    <p:sldId id="28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a" initials="N" lastIdx="1" clrIdx="0">
    <p:extLst>
      <p:ext uri="{19B8F6BF-5375-455C-9EA6-DF929625EA0E}">
        <p15:presenceInfo xmlns:p15="http://schemas.microsoft.com/office/powerpoint/2012/main" userId="Nata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8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08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79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76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7196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4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04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37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15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02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61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29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84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1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19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07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7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93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6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EA3122D-3A71-4B1E-9E84-FC4F269F9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023" y="752966"/>
            <a:ext cx="6781799" cy="1266824"/>
          </a:xfrm>
        </p:spPr>
        <p:txBody>
          <a:bodyPr>
            <a:noAutofit/>
          </a:bodyPr>
          <a:lstStyle/>
          <a:p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cs typeface="Tahoma" pitchFamily="34" charset="0"/>
              </a:rPr>
              <a:t>Ф</a:t>
            </a: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акултет техничких наука </a:t>
            </a:r>
            <a:b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</a:b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                  у Чачку</a:t>
            </a: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0334" y="2216717"/>
            <a:ext cx="3843488" cy="3017519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sr-Cyrl-RS" sz="3200" b="1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УНИВЕРЗИТЕТ </a:t>
            </a:r>
          </a:p>
          <a:p>
            <a:pPr algn="ctr"/>
            <a:r>
              <a:rPr lang="sr-Cyrl-RS" sz="3200" b="1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 </a:t>
            </a:r>
          </a:p>
          <a:p>
            <a:pPr algn="ctr"/>
            <a:r>
              <a:rPr lang="sr-Cyrl-RS" sz="3200" b="1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КРАГУЈЕВЦУ</a:t>
            </a:r>
            <a:endParaRPr lang="sr-Cyrl-RS" sz="3200" b="1" dirty="0">
              <a:solidFill>
                <a:srgbClr val="C00000"/>
              </a:solidFill>
            </a:endParaRPr>
          </a:p>
          <a:p>
            <a:endParaRPr lang="sr-Cyrl-RS" b="1" dirty="0">
              <a:solidFill>
                <a:srgbClr val="C00000"/>
              </a:solidFill>
            </a:endParaRPr>
          </a:p>
          <a:p>
            <a:endParaRPr lang="sr-Cyrl-RS" b="1" dirty="0">
              <a:solidFill>
                <a:srgbClr val="C00000"/>
              </a:solidFill>
            </a:endParaRPr>
          </a:p>
          <a:p>
            <a:pPr algn="ctr"/>
            <a:endParaRPr lang="sr-Cyrl-RS" b="1" dirty="0">
              <a:solidFill>
                <a:srgbClr val="C00000"/>
              </a:solidFill>
            </a:endParaRPr>
          </a:p>
          <a:p>
            <a:pPr algn="ctr"/>
            <a:endParaRPr lang="sr-Cyrl-RS" b="1" dirty="0">
              <a:solidFill>
                <a:srgbClr val="C00000"/>
              </a:solidFill>
            </a:endParaRPr>
          </a:p>
          <a:p>
            <a:pPr algn="ctr"/>
            <a:r>
              <a:rPr lang="sr-Cyrl-RS" sz="24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       </a:t>
            </a:r>
            <a:endParaRPr lang="sr-Cyrl-RS" sz="24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40F460C-2329-415F-B87B-388A570BA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517" y="2308624"/>
            <a:ext cx="900111" cy="112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F1A5F89-BF96-4BF4-8249-005A761A2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41" y="864224"/>
            <a:ext cx="1018682" cy="101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586345-0C70-4ECC-8822-DACB51B6B50D}"/>
              </a:ext>
            </a:extLst>
          </p:cNvPr>
          <p:cNvSpPr txBox="1"/>
          <p:nvPr/>
        </p:nvSpPr>
        <p:spPr>
          <a:xfrm>
            <a:off x="871178" y="5086350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Основан 1975.</a:t>
            </a:r>
            <a:endParaRPr lang="en-US" sz="24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CD4312-64A4-4E6D-91AD-AC51975A1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51" y="1994165"/>
            <a:ext cx="6888337" cy="2941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834" y="520911"/>
            <a:ext cx="7434070" cy="1474330"/>
          </a:xfrm>
        </p:spPr>
        <p:txBody>
          <a:bodyPr anchor="t">
            <a:normAutofit/>
          </a:bodyPr>
          <a:lstStyle/>
          <a:p>
            <a:pPr algn="ctr"/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Ф</a:t>
            </a: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акултет техничких наука у Чачку</a:t>
            </a:r>
            <a:endParaRPr lang="en-US" sz="28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F241F8D-00B2-4E70-BB3F-0C16199A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55" y="396595"/>
            <a:ext cx="748715" cy="74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4D4515-8F2C-4AA6-888C-4AB9AF17F8B0}"/>
              </a:ext>
            </a:extLst>
          </p:cNvPr>
          <p:cNvSpPr/>
          <p:nvPr/>
        </p:nvSpPr>
        <p:spPr>
          <a:xfrm flipV="1">
            <a:off x="4398700" y="1020272"/>
            <a:ext cx="6496338" cy="1250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7FE2EB-BD77-4562-8064-A8FB5B94336E}"/>
              </a:ext>
            </a:extLst>
          </p:cNvPr>
          <p:cNvSpPr txBox="1">
            <a:spLocks/>
          </p:cNvSpPr>
          <p:nvPr/>
        </p:nvSpPr>
        <p:spPr>
          <a:xfrm>
            <a:off x="1004084" y="1377614"/>
            <a:ext cx="8665389" cy="1644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r-Cyrl-RS" sz="26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l"/>
            <a:r>
              <a:rPr lang="sr-Latn-RS" sz="26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  <a:r>
              <a:rPr lang="sr-Cyrl-RS" sz="26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НЛАЈН ПРИПРЕМНА НАСТАВА ЗА ПРИЈЕМНИ</a:t>
            </a:r>
            <a:endParaRPr lang="sr-Latn-RS" sz="26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sr-Cyrl-RS" sz="30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endParaRPr lang="sr-Cyrl-RS" sz="28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sr-Cyrl-RS" sz="28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AD695F-8415-427F-A895-11CC302EDB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18"/>
          <a:stretch/>
        </p:blipFill>
        <p:spPr>
          <a:xfrm>
            <a:off x="866557" y="2874609"/>
            <a:ext cx="4295072" cy="237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75844A-500F-4888-B93C-5F279536A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830" y="2873995"/>
            <a:ext cx="3535582" cy="1988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613F9F2-5018-4F15-884A-24743A3282A7}"/>
              </a:ext>
            </a:extLst>
          </p:cNvPr>
          <p:cNvSpPr txBox="1">
            <a:spLocks/>
          </p:cNvSpPr>
          <p:nvPr/>
        </p:nvSpPr>
        <p:spPr>
          <a:xfrm>
            <a:off x="5415534" y="4862760"/>
            <a:ext cx="4838809" cy="21350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sr-Cyrl-RS" sz="38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ТЕСТ ЗНАЊА</a:t>
            </a:r>
          </a:p>
          <a:p>
            <a:pPr marL="457200" indent="-4572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sr-Cyrl-RS" sz="38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ТЕСТ СТРУЧНОГ ЗНАЊА ИЗ ОБЛАСТИ ТЕКСТИЛСТВА</a:t>
            </a:r>
          </a:p>
          <a:p>
            <a:pPr algn="ctr"/>
            <a:endParaRPr lang="sr-Cyrl-RS" sz="28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sr-Cyrl-RS" sz="2800" b="1" cap="none" spc="50" dirty="0">
              <a:ln w="0">
                <a:noFill/>
              </a:ln>
              <a:solidFill>
                <a:srgbClr val="A500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5BDB8D-5ECE-4FE1-819E-F4F60A3DAA3F}"/>
              </a:ext>
            </a:extLst>
          </p:cNvPr>
          <p:cNvSpPr txBox="1"/>
          <p:nvPr/>
        </p:nvSpPr>
        <p:spPr>
          <a:xfrm>
            <a:off x="667965" y="5862687"/>
            <a:ext cx="4409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www.ftn.kg.ac.rs</a:t>
            </a:r>
            <a:r>
              <a:rPr lang="sr-Cyrl-RS" sz="28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/</a:t>
            </a:r>
            <a:r>
              <a:rPr lang="sr-Latn-RS" sz="28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upis</a:t>
            </a:r>
            <a:endParaRPr lang="en-US" sz="2800" dirty="0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A0812F7F-0EAF-4E19-9376-7BA328553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23" y="2806721"/>
            <a:ext cx="1400213" cy="140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69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834" y="525530"/>
            <a:ext cx="7434070" cy="1474330"/>
          </a:xfrm>
        </p:spPr>
        <p:txBody>
          <a:bodyPr anchor="t">
            <a:normAutofit/>
          </a:bodyPr>
          <a:lstStyle/>
          <a:p>
            <a:pPr algn="ctr"/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Ф</a:t>
            </a: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акултет техничких наука у Чачку</a:t>
            </a:r>
            <a:endParaRPr lang="en-US" sz="28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F241F8D-00B2-4E70-BB3F-0C16199A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55" y="396595"/>
            <a:ext cx="748715" cy="74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4D4515-8F2C-4AA6-888C-4AB9AF17F8B0}"/>
              </a:ext>
            </a:extLst>
          </p:cNvPr>
          <p:cNvSpPr/>
          <p:nvPr/>
        </p:nvSpPr>
        <p:spPr>
          <a:xfrm flipV="1">
            <a:off x="4398700" y="1020272"/>
            <a:ext cx="6496338" cy="1250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14EAC0-09DF-43B3-B7C7-D1001AE33260}"/>
              </a:ext>
            </a:extLst>
          </p:cNvPr>
          <p:cNvSpPr txBox="1">
            <a:spLocks/>
          </p:cNvSpPr>
          <p:nvPr/>
        </p:nvSpPr>
        <p:spPr>
          <a:xfrm>
            <a:off x="531646" y="3782605"/>
            <a:ext cx="2899451" cy="247558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182880" tIns="9144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405"/>
              </a:spcBef>
              <a:buNone/>
            </a:pPr>
            <a:r>
              <a:rPr lang="sr-Cyrl-RS" sz="8000" b="1" dirty="0"/>
              <a:t>КЛАСИЧАН МОДЕЛ</a:t>
            </a:r>
            <a:r>
              <a:rPr lang="en-US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r-Cyrl-RS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настава се реализује непосредно на факултету и стручну  праксу у предузећима, од</a:t>
            </a:r>
            <a:r>
              <a:rPr lang="sr-Cyrl-RS" sz="7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евне</a:t>
            </a:r>
            <a:r>
              <a:rPr lang="en-US" sz="7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текстилне делатности</a:t>
            </a:r>
            <a:r>
              <a:rPr lang="sr-Cyrl-RS" sz="7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r-Cyrl-RS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5347E6-B5E7-446C-8630-349FB536DBD3}"/>
              </a:ext>
            </a:extLst>
          </p:cNvPr>
          <p:cNvSpPr txBox="1">
            <a:spLocks/>
          </p:cNvSpPr>
          <p:nvPr/>
        </p:nvSpPr>
        <p:spPr>
          <a:xfrm>
            <a:off x="4784618" y="3747320"/>
            <a:ext cx="3252705" cy="290545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Cyrl-RS" b="1" dirty="0"/>
              <a:t>ДУАЛНИ МОДЕЛ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r-Cyrl-R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D4357B-E287-4DFE-9350-ED164CC09A62}"/>
              </a:ext>
            </a:extLst>
          </p:cNvPr>
          <p:cNvSpPr txBox="1"/>
          <p:nvPr/>
        </p:nvSpPr>
        <p:spPr>
          <a:xfrm>
            <a:off x="3430775" y="3957907"/>
            <a:ext cx="13638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CS" sz="2000" b="1" dirty="0">
                <a:ln w="190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ahoma" pitchFamily="34" charset="0"/>
              </a:rPr>
              <a:t>МОДУЛИ</a:t>
            </a:r>
            <a:r>
              <a:rPr lang="sr-Cyrl-CS" sz="1800" b="1" dirty="0">
                <a:ln w="190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ahoma" pitchFamily="34" charset="0"/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CB6D79-A360-4CAA-B171-06A9AD390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250" y="1208016"/>
            <a:ext cx="3355389" cy="55924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66D5CB-FBD2-4CB3-BE95-B8750F488836}"/>
              </a:ext>
            </a:extLst>
          </p:cNvPr>
          <p:cNvSpPr txBox="1"/>
          <p:nvPr/>
        </p:nvSpPr>
        <p:spPr>
          <a:xfrm>
            <a:off x="4804687" y="4009887"/>
            <a:ext cx="33553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настава се реализује 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факултету 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код </a:t>
            </a:r>
          </a:p>
          <a:p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послодавца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учење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кроз рад, </a:t>
            </a:r>
            <a:endParaRPr lang="sr-Cyrl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којим студенти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стичу,</a:t>
            </a:r>
            <a:endParaRPr lang="sr-Cyrl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усавршавају, односно </a:t>
            </a:r>
            <a:endParaRPr lang="sr-Cyrl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изграђују знања,вештине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способности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примену савремених технологија</a:t>
            </a:r>
          </a:p>
          <a:p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модној и одевној индустрији.</a:t>
            </a:r>
          </a:p>
          <a:p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7605FB-577D-4367-A1F8-A3E9FED540AD}"/>
              </a:ext>
            </a:extLst>
          </p:cNvPr>
          <p:cNvSpPr/>
          <p:nvPr/>
        </p:nvSpPr>
        <p:spPr>
          <a:xfrm>
            <a:off x="2849612" y="6237940"/>
            <a:ext cx="2526203" cy="46166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400" b="1" dirty="0">
                <a:ln w="0"/>
                <a:solidFill>
                  <a:schemeClr val="accent1"/>
                </a:solidFill>
              </a:rPr>
              <a:t>1</a:t>
            </a:r>
            <a:r>
              <a:rPr lang="sr-Cyrl-RS" sz="2400" b="1" cap="none" spc="0" dirty="0">
                <a:ln w="0"/>
                <a:solidFill>
                  <a:schemeClr val="accent1"/>
                </a:solidFill>
              </a:rPr>
              <a:t>. у Србији</a:t>
            </a:r>
            <a:endParaRPr lang="en-US" sz="2400" b="1" cap="none" spc="0" dirty="0">
              <a:ln w="0"/>
              <a:solidFill>
                <a:schemeClr val="accent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AC8212-1B56-964E-824D-739E9A221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  <a:p>
            <a:endParaRPr lang="en-R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159FF43-50E1-D641-9335-DD2ECA842B7B}"/>
              </a:ext>
            </a:extLst>
          </p:cNvPr>
          <p:cNvSpPr txBox="1">
            <a:spLocks/>
          </p:cNvSpPr>
          <p:nvPr/>
        </p:nvSpPr>
        <p:spPr>
          <a:xfrm>
            <a:off x="531646" y="1435991"/>
            <a:ext cx="7434071" cy="111082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Cyrl-R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ОДЕВНО ИНЖЕЊЕРСТВО И ДИЗАЈН</a:t>
            </a:r>
            <a:endParaRPr lang="sr-Cyrl-RS" sz="2600" b="1" dirty="0">
              <a:solidFill>
                <a:srgbClr val="002060"/>
              </a:solidFill>
            </a:endParaRP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Cyrl-RS" sz="1800" b="1" i="1" dirty="0">
                <a:solidFill>
                  <a:schemeClr val="accent6">
                    <a:lumMod val="75000"/>
                  </a:schemeClr>
                </a:solidFill>
              </a:rPr>
              <a:t>Звање:</a:t>
            </a:r>
            <a:r>
              <a:rPr lang="sr-Cyrl-RS" sz="1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r-Cyrl-RS" sz="1800" b="1" i="1" dirty="0"/>
              <a:t>Струковни инжењер технологије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Cyrl-RS" sz="1800" b="1" i="1" dirty="0">
                <a:solidFill>
                  <a:schemeClr val="accent6">
                    <a:lumMod val="75000"/>
                  </a:schemeClr>
                </a:solidFill>
              </a:rPr>
              <a:t>Пријемни испит: </a:t>
            </a:r>
            <a:r>
              <a:rPr lang="sr-Cyrl-RS" sz="1800" b="1" i="1" dirty="0"/>
              <a:t>ТЕСТ ЗНАЊА или 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Cyrl-RS" sz="1800" b="1" i="1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                     </a:t>
            </a:r>
            <a:r>
              <a:rPr lang="sr-Cyrl-RS" sz="1800" b="1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ТЕСТ СТРУЧНОГ ЗНАЊА ИЗ ОБЛАСТИ ТЕКСТИЛСТВА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r-Cyrl-RS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74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CAE6D-106A-094E-BA5E-B4D7B50A0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2874"/>
            <a:ext cx="10820400" cy="47858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BA" dirty="0"/>
              <a:t> Мрежа послодаваца до сада:</a:t>
            </a:r>
            <a:endParaRPr lang="sr-Cyrl-RS" dirty="0"/>
          </a:p>
          <a:p>
            <a:r>
              <a:rPr lang="en-US" dirty="0"/>
              <a:t>Tiffany</a:t>
            </a:r>
            <a:r>
              <a:rPr lang="sr-Latn-RS" dirty="0"/>
              <a:t> Production doo Čačak</a:t>
            </a:r>
          </a:p>
          <a:p>
            <a:r>
              <a:rPr lang="sr-Latn-RS" dirty="0"/>
              <a:t>P.S. Fashion doo Čačak</a:t>
            </a:r>
          </a:p>
          <a:p>
            <a:r>
              <a:rPr lang="sr-Latn-RS" dirty="0"/>
              <a:t>Weltex</a:t>
            </a:r>
            <a:r>
              <a:rPr lang="sr-Cyrl-BA" dirty="0"/>
              <a:t> </a:t>
            </a:r>
            <a:r>
              <a:rPr lang="sr-Latn-RS" dirty="0"/>
              <a:t>Mode Production doo Čačak</a:t>
            </a:r>
          </a:p>
          <a:p>
            <a:r>
              <a:rPr lang="sr-Latn-RS" dirty="0"/>
              <a:t>Bogutovo doo </a:t>
            </a:r>
            <a:r>
              <a:rPr lang="sr-Latn-RS" dirty="0" smtClean="0"/>
              <a:t>Arilje</a:t>
            </a:r>
          </a:p>
          <a:p>
            <a:r>
              <a:rPr lang="sr-Latn-RS" dirty="0" smtClean="0"/>
              <a:t>Eurotay doo Kraljevo</a:t>
            </a:r>
            <a:endParaRPr lang="sr-Latn-RS" dirty="0"/>
          </a:p>
          <a:p>
            <a:r>
              <a:rPr lang="sr-Latn-RS" dirty="0"/>
              <a:t>Jasmil doo Arilje</a:t>
            </a:r>
          </a:p>
          <a:p>
            <a:r>
              <a:rPr lang="sr-Latn-RS" dirty="0"/>
              <a:t>Amibo doo Arilje</a:t>
            </a:r>
          </a:p>
          <a:p>
            <a:r>
              <a:rPr lang="sr-Latn-RS" dirty="0"/>
              <a:t>MDM New Fashion doo Ivanjica</a:t>
            </a:r>
          </a:p>
          <a:p>
            <a:r>
              <a:rPr lang="sr-Latn-RS" dirty="0"/>
              <a:t>Sanatex doo Sjenica</a:t>
            </a:r>
          </a:p>
          <a:p>
            <a:r>
              <a:rPr lang="sr-Latn-RS" dirty="0"/>
              <a:t>Daxintimo </a:t>
            </a:r>
            <a:r>
              <a:rPr lang="sr-Latn-RS" dirty="0" err="1"/>
              <a:t>doo</a:t>
            </a:r>
            <a:r>
              <a:rPr lang="sr-Latn-RS" dirty="0"/>
              <a:t> Sjenica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Могућност проширења са текстилним предузећима из других градова из којих су студенти</a:t>
            </a:r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661390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43" y="764373"/>
            <a:ext cx="9172281" cy="1293028"/>
          </a:xfrm>
        </p:spPr>
        <p:txBody>
          <a:bodyPr>
            <a:normAutofit/>
          </a:bodyPr>
          <a:lstStyle/>
          <a:p>
            <a:r>
              <a:rPr lang="sr-Cyrl-BA" sz="2800" dirty="0" smtClean="0"/>
              <a:t>   опРЕМЉЕН КАБИНЕТ ЗА МОДЕЛОВАЊЕ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3386" y="1725105"/>
            <a:ext cx="9228841" cy="48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0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F2AB6-DEBB-6A48-B7FE-3A93A49E4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2240"/>
            <a:ext cx="10820400" cy="4446446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     Додатне погодности дуалног модела:</a:t>
            </a:r>
            <a:endParaRPr lang="en-RS" dirty="0"/>
          </a:p>
          <a:p>
            <a:pPr lvl="1"/>
            <a:r>
              <a:rPr lang="sr-Cyrl-RS" dirty="0"/>
              <a:t>реализација практичног рада код послодавца у вашем родном граду или околини,</a:t>
            </a:r>
            <a:endParaRPr lang="en-RS" dirty="0"/>
          </a:p>
          <a:p>
            <a:pPr lvl="1"/>
            <a:r>
              <a:rPr lang="sr-Cyrl-RS" dirty="0"/>
              <a:t>м</a:t>
            </a:r>
            <a:r>
              <a:rPr lang="en-US" dirty="0" err="1"/>
              <a:t>огућност</a:t>
            </a:r>
            <a:r>
              <a:rPr lang="sr-Cyrl-RS" dirty="0"/>
              <a:t> запослења у предузећима одевне индустрије, </a:t>
            </a:r>
            <a:endParaRPr lang="en-RS" dirty="0"/>
          </a:p>
          <a:p>
            <a:pPr lvl="1"/>
            <a:r>
              <a:rPr lang="sr-Cyrl-RS" dirty="0"/>
              <a:t>укључење у пословне процесе без додатног упознавања о функционисању,</a:t>
            </a:r>
            <a:endParaRPr lang="en-RS" dirty="0"/>
          </a:p>
          <a:p>
            <a:pPr lvl="1"/>
            <a:r>
              <a:rPr lang="sr-Cyrl-RS" dirty="0" err="1"/>
              <a:t>наканада</a:t>
            </a:r>
            <a:r>
              <a:rPr lang="sr-Cyrl-RS" dirty="0"/>
              <a:t> трошкова превоза и топлог оброка,</a:t>
            </a:r>
            <a:endParaRPr lang="en-RS" dirty="0"/>
          </a:p>
          <a:p>
            <a:pPr lvl="1"/>
            <a:r>
              <a:rPr lang="sr-Cyrl-RS" dirty="0"/>
              <a:t>обезбеђени услови за рад дефинисани уговором између студента и послодавца</a:t>
            </a:r>
            <a:r>
              <a:rPr lang="sr-Latn-RS" dirty="0"/>
              <a:t>.</a:t>
            </a:r>
            <a:endParaRPr lang="en-RS" dirty="0"/>
          </a:p>
          <a:p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24630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BA" dirty="0"/>
              <a:t>    </a:t>
            </a:r>
          </a:p>
          <a:p>
            <a:pPr marL="0" indent="0">
              <a:buNone/>
            </a:pPr>
            <a:r>
              <a:rPr lang="sr-Cyrl-BA" dirty="0"/>
              <a:t>   Наставни предмети из области</a:t>
            </a:r>
            <a:r>
              <a:rPr lang="en-US" dirty="0"/>
              <a:t>:</a:t>
            </a:r>
          </a:p>
          <a:p>
            <a:r>
              <a:rPr lang="en-US" dirty="0"/>
              <a:t>T</a:t>
            </a:r>
            <a:r>
              <a:rPr lang="sr-Cyrl-BA" dirty="0"/>
              <a:t>ехнологија израде одеће</a:t>
            </a:r>
          </a:p>
          <a:p>
            <a:r>
              <a:rPr lang="sr-Cyrl-BA" dirty="0"/>
              <a:t>Конструкција одеће</a:t>
            </a:r>
          </a:p>
          <a:p>
            <a:r>
              <a:rPr lang="sr-Cyrl-BA" dirty="0"/>
              <a:t>Влакна и текстилни материјали</a:t>
            </a:r>
          </a:p>
          <a:p>
            <a:r>
              <a:rPr lang="sr-Cyrl-BA" dirty="0"/>
              <a:t>Испитивање текстилних материјала</a:t>
            </a:r>
          </a:p>
          <a:p>
            <a:r>
              <a:rPr lang="sr-Cyrl-BA" dirty="0"/>
              <a:t>Форма и дизајн одеће</a:t>
            </a:r>
          </a:p>
          <a:p>
            <a:r>
              <a:rPr lang="sr-Cyrl-BA" dirty="0"/>
              <a:t>Рачунарске и информационе технологије</a:t>
            </a:r>
          </a:p>
          <a:p>
            <a:r>
              <a:rPr lang="sr-Cyrl-BA" dirty="0"/>
              <a:t>Опште образовни предмети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3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A55DB-5330-784B-99FE-CA89D5EE3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Завршетком студија студенти су </a:t>
            </a:r>
            <a:r>
              <a:rPr lang="en-US" dirty="0" err="1"/>
              <a:t>оспособљени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примену</a:t>
            </a:r>
            <a:r>
              <a:rPr lang="en-US" dirty="0"/>
              <a:t> </a:t>
            </a:r>
            <a:r>
              <a:rPr lang="en-US" dirty="0" err="1"/>
              <a:t>стечених</a:t>
            </a:r>
            <a:r>
              <a:rPr lang="en-US" dirty="0"/>
              <a:t> </a:t>
            </a:r>
            <a:r>
              <a:rPr lang="en-US" dirty="0" err="1"/>
              <a:t>знања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: </a:t>
            </a:r>
            <a:endParaRPr lang="en-RS" dirty="0"/>
          </a:p>
          <a:p>
            <a:pPr lvl="1"/>
            <a:r>
              <a:rPr lang="sr-Cyrl-RS" dirty="0"/>
              <a:t>Креирање и </a:t>
            </a:r>
            <a:r>
              <a:rPr lang="en-US" dirty="0" err="1"/>
              <a:t>разраду</a:t>
            </a:r>
            <a:r>
              <a:rPr lang="en-US" dirty="0"/>
              <a:t> </a:t>
            </a:r>
            <a:r>
              <a:rPr lang="en-US" dirty="0" err="1"/>
              <a:t>идеја</a:t>
            </a:r>
            <a:r>
              <a:rPr lang="en-US" dirty="0"/>
              <a:t> </a:t>
            </a:r>
            <a:r>
              <a:rPr lang="en-US" dirty="0" err="1"/>
              <a:t>одевних</a:t>
            </a:r>
            <a:r>
              <a:rPr lang="en-US" dirty="0"/>
              <a:t> </a:t>
            </a:r>
            <a:r>
              <a:rPr lang="en-US" dirty="0" err="1"/>
              <a:t>производа</a:t>
            </a:r>
            <a:r>
              <a:rPr lang="en-US" dirty="0"/>
              <a:t>, </a:t>
            </a:r>
            <a:endParaRPr lang="en-RS" dirty="0"/>
          </a:p>
          <a:p>
            <a:pPr lvl="1"/>
            <a:r>
              <a:rPr lang="sr-Cyrl-BA" dirty="0" err="1"/>
              <a:t>И</a:t>
            </a:r>
            <a:r>
              <a:rPr lang="en-US" dirty="0" err="1"/>
              <a:t>ндустријско</a:t>
            </a:r>
            <a:r>
              <a:rPr lang="en-US" dirty="0"/>
              <a:t> </a:t>
            </a:r>
            <a:r>
              <a:rPr lang="en-US" dirty="0" err="1"/>
              <a:t>дизајнирање</a:t>
            </a:r>
            <a:r>
              <a:rPr lang="en-US" dirty="0"/>
              <a:t> </a:t>
            </a:r>
            <a:r>
              <a:rPr lang="en-US" dirty="0" err="1"/>
              <a:t>модних</a:t>
            </a:r>
            <a:r>
              <a:rPr lang="en-US" dirty="0"/>
              <a:t> </a:t>
            </a:r>
            <a:r>
              <a:rPr lang="en-US" dirty="0" err="1"/>
              <a:t>производа</a:t>
            </a:r>
            <a:r>
              <a:rPr lang="en-US" dirty="0"/>
              <a:t> </a:t>
            </a:r>
            <a:r>
              <a:rPr lang="en-US" dirty="0" err="1"/>
              <a:t>уз</a:t>
            </a:r>
            <a:r>
              <a:rPr lang="en-US" dirty="0"/>
              <a:t> </a:t>
            </a:r>
            <a:r>
              <a:rPr lang="en-US" dirty="0" err="1"/>
              <a:t>употребу</a:t>
            </a:r>
            <a:r>
              <a:rPr lang="en-US" dirty="0"/>
              <a:t> </a:t>
            </a:r>
            <a:r>
              <a:rPr lang="en-US" dirty="0" err="1"/>
              <a:t>савремених</a:t>
            </a:r>
            <a:r>
              <a:rPr lang="en-US" dirty="0"/>
              <a:t> </a:t>
            </a:r>
            <a:r>
              <a:rPr lang="en-US" dirty="0" err="1"/>
              <a:t>софтвера</a:t>
            </a:r>
            <a:r>
              <a:rPr lang="en-US" dirty="0"/>
              <a:t>, </a:t>
            </a:r>
            <a:endParaRPr lang="en-RS" dirty="0"/>
          </a:p>
          <a:p>
            <a:pPr lvl="1"/>
            <a:r>
              <a:rPr lang="sr-Cyrl-BA" dirty="0" err="1"/>
              <a:t>У</a:t>
            </a:r>
            <a:r>
              <a:rPr lang="sr-Latn-RS" dirty="0"/>
              <a:t>прављање процесом производње у свим фазама израде</a:t>
            </a:r>
            <a:r>
              <a:rPr lang="sr-Cyrl-RS" dirty="0"/>
              <a:t> одевног производа</a:t>
            </a:r>
            <a:endParaRPr lang="sr-Latn-RS" dirty="0"/>
          </a:p>
          <a:p>
            <a:pPr lvl="1"/>
            <a:r>
              <a:rPr lang="sr-Cyrl-BA" dirty="0"/>
              <a:t>Рачунарска кострукција одеће и рад на  </a:t>
            </a:r>
            <a:r>
              <a:rPr lang="sr-Latn-RS" dirty="0"/>
              <a:t>CAD sistemima</a:t>
            </a:r>
          </a:p>
          <a:p>
            <a:pPr lvl="1"/>
            <a:r>
              <a:rPr lang="sr-Cyrl-BA" dirty="0"/>
              <a:t>Пројектовање одевних предмета</a:t>
            </a:r>
            <a:endParaRPr lang="sr-Latn-RS" dirty="0"/>
          </a:p>
          <a:p>
            <a:pPr lvl="1"/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3914159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EDF3E-F761-5E4F-8C6C-C4D90B7C9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Остале информације о студијском програму </a:t>
            </a:r>
            <a:r>
              <a:rPr lang="en-US" dirty="0" err="1"/>
              <a:t>Одевно</a:t>
            </a:r>
            <a:r>
              <a:rPr lang="en-US" dirty="0"/>
              <a:t> </a:t>
            </a:r>
            <a:r>
              <a:rPr lang="en-US" dirty="0" err="1"/>
              <a:t>инжењерство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дизајн</a:t>
            </a:r>
            <a:r>
              <a:rPr lang="sr-Cyrl-RS" dirty="0"/>
              <a:t>:</a:t>
            </a:r>
            <a:endParaRPr lang="en-RS" dirty="0"/>
          </a:p>
          <a:p>
            <a:pPr lvl="1"/>
            <a:r>
              <a:rPr lang="sr-Cyrl-RS" dirty="0"/>
              <a:t>студије: основне струковне (180 ЕСПБ), трају три године</a:t>
            </a:r>
            <a:endParaRPr lang="en-RS" dirty="0"/>
          </a:p>
          <a:p>
            <a:pPr lvl="1"/>
            <a:r>
              <a:rPr lang="sr-Cyrl-RS" dirty="0"/>
              <a:t>звање: Струковни инжењер технологије</a:t>
            </a:r>
            <a:endParaRPr lang="en-RS" dirty="0"/>
          </a:p>
          <a:p>
            <a:pPr lvl="1"/>
            <a:r>
              <a:rPr lang="sr-Cyrl-RS" dirty="0"/>
              <a:t>пријемни испит: </a:t>
            </a:r>
            <a:r>
              <a:rPr lang="en-US" dirty="0" err="1"/>
              <a:t>Теста</a:t>
            </a:r>
            <a:r>
              <a:rPr lang="en-US" dirty="0"/>
              <a:t> </a:t>
            </a:r>
            <a:r>
              <a:rPr lang="en-US" dirty="0" err="1"/>
              <a:t>знања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Теста</a:t>
            </a:r>
            <a:r>
              <a:rPr lang="en-US" dirty="0"/>
              <a:t> </a:t>
            </a:r>
            <a:r>
              <a:rPr lang="en-US" dirty="0" err="1"/>
              <a:t>стручног</a:t>
            </a:r>
            <a:r>
              <a:rPr lang="en-US" dirty="0"/>
              <a:t> </a:t>
            </a:r>
            <a:r>
              <a:rPr lang="en-US" dirty="0" err="1"/>
              <a:t>знања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области</a:t>
            </a:r>
            <a:r>
              <a:rPr lang="en-US" dirty="0"/>
              <a:t> </a:t>
            </a:r>
            <a:r>
              <a:rPr lang="en-US" dirty="0" err="1"/>
              <a:t>текстилства</a:t>
            </a:r>
            <a:r>
              <a:rPr lang="en-US" dirty="0"/>
              <a:t>.</a:t>
            </a:r>
            <a:endParaRPr lang="en-RS" dirty="0"/>
          </a:p>
          <a:p>
            <a:pPr lvl="1"/>
            <a:r>
              <a:rPr lang="sr-Cyrl-RS" dirty="0"/>
              <a:t>услов за пријаву: завршена ч</a:t>
            </a:r>
            <a:r>
              <a:rPr lang="en-US" dirty="0" err="1"/>
              <a:t>етворогодиш</a:t>
            </a:r>
            <a:r>
              <a:rPr lang="sr-Cyrl-RS" dirty="0" err="1"/>
              <a:t>ња</a:t>
            </a:r>
            <a:r>
              <a:rPr lang="sr-Cyrl-RS" dirty="0"/>
              <a:t> 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троодишњ</a:t>
            </a:r>
            <a:r>
              <a:rPr lang="sr-Cyrl-RS" dirty="0"/>
              <a:t>а </a:t>
            </a:r>
            <a:r>
              <a:rPr lang="en-US" dirty="0" err="1"/>
              <a:t>средњ</a:t>
            </a:r>
            <a:r>
              <a:rPr lang="sr-Cyrl-RS" dirty="0"/>
              <a:t>а </a:t>
            </a:r>
            <a:r>
              <a:rPr lang="en-US" dirty="0" err="1"/>
              <a:t>школа</a:t>
            </a:r>
            <a:r>
              <a:rPr lang="en-US" dirty="0"/>
              <a:t>.</a:t>
            </a:r>
            <a:endParaRPr lang="en-RS" dirty="0"/>
          </a:p>
          <a:p>
            <a:pPr lvl="1"/>
            <a:r>
              <a:rPr lang="sr-Cyrl-RS" dirty="0"/>
              <a:t>обавештења и вести на</a:t>
            </a:r>
            <a:r>
              <a:rPr lang="sr-Latn-RS" dirty="0"/>
              <a:t>: </a:t>
            </a:r>
            <a:r>
              <a:rPr lang="sr-Latn-RS" dirty="0" err="1"/>
              <a:t>www.ftn.kg.ac.rs</a:t>
            </a:r>
            <a:r>
              <a:rPr lang="sr-Latn-RS" dirty="0"/>
              <a:t>.</a:t>
            </a:r>
            <a:endParaRPr lang="en-RS" dirty="0"/>
          </a:p>
          <a:p>
            <a:endParaRPr lang="en-R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B11B23-F69E-0A4C-8DBF-D4CC758551A1}"/>
              </a:ext>
            </a:extLst>
          </p:cNvPr>
          <p:cNvSpPr txBox="1">
            <a:spLocks/>
          </p:cNvSpPr>
          <p:nvPr/>
        </p:nvSpPr>
        <p:spPr>
          <a:xfrm>
            <a:off x="1312232" y="5245022"/>
            <a:ext cx="7434071" cy="111082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Cyrl-RS" sz="2600" b="1">
                <a:solidFill>
                  <a:schemeClr val="tx1">
                    <a:lumMod val="95000"/>
                    <a:lumOff val="5000"/>
                  </a:schemeClr>
                </a:solidFill>
              </a:rPr>
              <a:t>ОДЕВНО ИНЖЕЊЕРСТВО И ДИЗАЈН</a:t>
            </a:r>
            <a:endParaRPr lang="sr-Cyrl-RS" sz="2600" b="1">
              <a:solidFill>
                <a:srgbClr val="002060"/>
              </a:solidFill>
            </a:endParaRP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Cyrl-RS" sz="1800" b="1" i="1">
                <a:solidFill>
                  <a:schemeClr val="accent6">
                    <a:lumMod val="75000"/>
                  </a:schemeClr>
                </a:solidFill>
              </a:rPr>
              <a:t>Звање:</a:t>
            </a:r>
            <a:r>
              <a:rPr lang="sr-Cyrl-RS" sz="1800" b="1" i="1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r-Cyrl-RS" sz="1800" b="1" i="1"/>
              <a:t>Струковни инжењер технологије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Cyrl-RS" sz="1800" b="1" i="1">
                <a:solidFill>
                  <a:schemeClr val="accent6">
                    <a:lumMod val="75000"/>
                  </a:schemeClr>
                </a:solidFill>
              </a:rPr>
              <a:t>Пријемни испит: </a:t>
            </a:r>
            <a:r>
              <a:rPr lang="sr-Cyrl-RS" sz="1800" b="1" i="1"/>
              <a:t>ТЕСТ ЗНАЊА или 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Cyrl-RS" sz="1800" b="1" i="1" spc="5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                     </a:t>
            </a:r>
            <a:r>
              <a:rPr lang="sr-Cyrl-RS" sz="1800" b="1" spc="5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ТЕСТ СТРУЧНОГ ЗНАЊА ИЗ ОБЛАСТИ ТЕКСТИЛСТВА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r-Cyrl-RS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9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834" y="520911"/>
            <a:ext cx="7434070" cy="1474330"/>
          </a:xfrm>
        </p:spPr>
        <p:txBody>
          <a:bodyPr anchor="t">
            <a:normAutofit/>
          </a:bodyPr>
          <a:lstStyle/>
          <a:p>
            <a:pPr algn="ctr"/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Ф</a:t>
            </a:r>
            <a:r>
              <a:rPr lang="sr-Cyrl-RS" sz="28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акултет техничких наука у Чачку</a:t>
            </a:r>
            <a:endParaRPr lang="en-US" sz="28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F241F8D-00B2-4E70-BB3F-0C16199A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55" y="396595"/>
            <a:ext cx="748715" cy="74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4D4515-8F2C-4AA6-888C-4AB9AF17F8B0}"/>
              </a:ext>
            </a:extLst>
          </p:cNvPr>
          <p:cNvSpPr/>
          <p:nvPr/>
        </p:nvSpPr>
        <p:spPr>
          <a:xfrm flipV="1">
            <a:off x="4398700" y="1020272"/>
            <a:ext cx="6496338" cy="1250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7FE2EB-BD77-4562-8064-A8FB5B94336E}"/>
              </a:ext>
            </a:extLst>
          </p:cNvPr>
          <p:cNvSpPr txBox="1">
            <a:spLocks/>
          </p:cNvSpPr>
          <p:nvPr/>
        </p:nvSpPr>
        <p:spPr>
          <a:xfrm>
            <a:off x="959980" y="1522793"/>
            <a:ext cx="9669920" cy="784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cap="none" spc="50" dirty="0">
                <a:ln w="0">
                  <a:noFill/>
                </a:ln>
                <a:solidFill>
                  <a:srgbClr val="A500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ЗАЈЕДНО ДО УСПЕХА СА РЕНОМИРАНИМ КОМПАНИЈАМА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6DC793-A159-49BA-BA3B-D1A3004573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08" t="13689" r="8248" b="13280"/>
          <a:stretch/>
        </p:blipFill>
        <p:spPr>
          <a:xfrm>
            <a:off x="1168607" y="2650401"/>
            <a:ext cx="4463741" cy="2954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0DA40D-34D3-4720-ABC6-8C05FBCA8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654" y="2646846"/>
            <a:ext cx="3846077" cy="2884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56E9522-D086-4558-8E62-BA318905E714}"/>
              </a:ext>
            </a:extLst>
          </p:cNvPr>
          <p:cNvSpPr txBox="1">
            <a:spLocks/>
          </p:cNvSpPr>
          <p:nvPr/>
        </p:nvSpPr>
        <p:spPr>
          <a:xfrm>
            <a:off x="1439196" y="5944874"/>
            <a:ext cx="8966535" cy="784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2000" b="1" cap="none" spc="50" dirty="0">
                <a:ln w="0"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СВЕТСКЕ КОМПАНИЈЕ - НОВЕ ТЕХНОЛОГИЈЕ- САВРЕМЕНА ЗНАЊА</a:t>
            </a:r>
            <a:endParaRPr lang="sr-Cyrl-RS" sz="2000" b="1" cap="none" spc="50" dirty="0">
              <a:ln w="0">
                <a:noFill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73126623-1771-4624-8E38-E15C61FB7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088" y="5189906"/>
            <a:ext cx="1509933" cy="150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475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  <p:sndAc>
          <p:endSnd/>
        </p:sndAc>
      </p:transition>
    </mc:Choice>
    <mc:Fallback xmlns="">
      <p:transition>
        <p:fade/>
        <p:sndAc>
          <p:endSnd/>
        </p:sndAc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1199</TotalTime>
  <Words>418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Tahoma</vt:lpstr>
      <vt:lpstr>Times New Roman</vt:lpstr>
      <vt:lpstr>Wingdings</vt:lpstr>
      <vt:lpstr>Vapor Trail</vt:lpstr>
      <vt:lpstr>Факултет техничких наука                    у Чачку </vt:lpstr>
      <vt:lpstr>Факултет техничких наука у Чачку</vt:lpstr>
      <vt:lpstr>PowerPoint Presentation</vt:lpstr>
      <vt:lpstr>   опРЕМЉЕН КАБИНЕТ ЗА МОДЕЛОВАЊЕ</vt:lpstr>
      <vt:lpstr>PowerPoint Presentation</vt:lpstr>
      <vt:lpstr>PowerPoint Presentation</vt:lpstr>
      <vt:lpstr>PowerPoint Presentation</vt:lpstr>
      <vt:lpstr>PowerPoint Presentation</vt:lpstr>
      <vt:lpstr>Факултет техничких наука у Чачку</vt:lpstr>
      <vt:lpstr>Факултет техничких наука у Чачку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Natasa</dc:creator>
  <cp:lastModifiedBy>user</cp:lastModifiedBy>
  <cp:revision>205</cp:revision>
  <dcterms:created xsi:type="dcterms:W3CDTF">2021-02-10T11:38:46Z</dcterms:created>
  <dcterms:modified xsi:type="dcterms:W3CDTF">2022-02-20T12:53:37Z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